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73" r:id="rId2"/>
  </p:sldIdLst>
  <p:sldSz cx="6858000" cy="9144000" type="screen4x3"/>
  <p:notesSz cx="7104063" cy="10234613"/>
  <p:defaultTextStyle>
    <a:defPPr>
      <a:defRPr lang="ja-JP"/>
    </a:defPPr>
    <a:lvl1pPr algn="ctr" rtl="0" fontAlgn="base">
      <a:spcBef>
        <a:spcPct val="20000"/>
      </a:spcBef>
      <a:spcAft>
        <a:spcPct val="0"/>
      </a:spcAft>
      <a:defRPr kumimoji="1" sz="800" kern="1200">
        <a:solidFill>
          <a:schemeClr val="tx1"/>
        </a:solidFill>
        <a:latin typeface="HG丸ｺﾞｼｯｸM-PRO" pitchFamily="50" charset="-128"/>
        <a:ea typeface="HG丸ｺﾞｼｯｸM-PRO" pitchFamily="50" charset="-128"/>
        <a:cs typeface="+mn-cs"/>
      </a:defRPr>
    </a:lvl1pPr>
    <a:lvl2pPr marL="457200" algn="ctr" rtl="0" fontAlgn="base">
      <a:spcBef>
        <a:spcPct val="20000"/>
      </a:spcBef>
      <a:spcAft>
        <a:spcPct val="0"/>
      </a:spcAft>
      <a:defRPr kumimoji="1" sz="800" kern="1200">
        <a:solidFill>
          <a:schemeClr val="tx1"/>
        </a:solidFill>
        <a:latin typeface="HG丸ｺﾞｼｯｸM-PRO" pitchFamily="50" charset="-128"/>
        <a:ea typeface="HG丸ｺﾞｼｯｸM-PRO" pitchFamily="50" charset="-128"/>
        <a:cs typeface="+mn-cs"/>
      </a:defRPr>
    </a:lvl2pPr>
    <a:lvl3pPr marL="914400" algn="ctr" rtl="0" fontAlgn="base">
      <a:spcBef>
        <a:spcPct val="20000"/>
      </a:spcBef>
      <a:spcAft>
        <a:spcPct val="0"/>
      </a:spcAft>
      <a:defRPr kumimoji="1" sz="800" kern="1200">
        <a:solidFill>
          <a:schemeClr val="tx1"/>
        </a:solidFill>
        <a:latin typeface="HG丸ｺﾞｼｯｸM-PRO" pitchFamily="50" charset="-128"/>
        <a:ea typeface="HG丸ｺﾞｼｯｸM-PRO" pitchFamily="50" charset="-128"/>
        <a:cs typeface="+mn-cs"/>
      </a:defRPr>
    </a:lvl3pPr>
    <a:lvl4pPr marL="1371600" algn="ctr" rtl="0" fontAlgn="base">
      <a:spcBef>
        <a:spcPct val="20000"/>
      </a:spcBef>
      <a:spcAft>
        <a:spcPct val="0"/>
      </a:spcAft>
      <a:defRPr kumimoji="1" sz="800" kern="1200">
        <a:solidFill>
          <a:schemeClr val="tx1"/>
        </a:solidFill>
        <a:latin typeface="HG丸ｺﾞｼｯｸM-PRO" pitchFamily="50" charset="-128"/>
        <a:ea typeface="HG丸ｺﾞｼｯｸM-PRO" pitchFamily="50" charset="-128"/>
        <a:cs typeface="+mn-cs"/>
      </a:defRPr>
    </a:lvl4pPr>
    <a:lvl5pPr marL="1828800" algn="ctr" rtl="0" fontAlgn="base">
      <a:spcBef>
        <a:spcPct val="20000"/>
      </a:spcBef>
      <a:spcAft>
        <a:spcPct val="0"/>
      </a:spcAft>
      <a:defRPr kumimoji="1" sz="800" kern="1200">
        <a:solidFill>
          <a:schemeClr val="tx1"/>
        </a:solidFill>
        <a:latin typeface="HG丸ｺﾞｼｯｸM-PRO" pitchFamily="50" charset="-128"/>
        <a:ea typeface="HG丸ｺﾞｼｯｸM-PRO" pitchFamily="50" charset="-128"/>
        <a:cs typeface="+mn-cs"/>
      </a:defRPr>
    </a:lvl5pPr>
    <a:lvl6pPr marL="2286000" algn="l" defTabSz="914400" rtl="0" eaLnBrk="1" latinLnBrk="0" hangingPunct="1">
      <a:defRPr kumimoji="1" sz="800" kern="1200">
        <a:solidFill>
          <a:schemeClr val="tx1"/>
        </a:solidFill>
        <a:latin typeface="HG丸ｺﾞｼｯｸM-PRO" pitchFamily="50" charset="-128"/>
        <a:ea typeface="HG丸ｺﾞｼｯｸM-PRO" pitchFamily="50" charset="-128"/>
        <a:cs typeface="+mn-cs"/>
      </a:defRPr>
    </a:lvl6pPr>
    <a:lvl7pPr marL="2743200" algn="l" defTabSz="914400" rtl="0" eaLnBrk="1" latinLnBrk="0" hangingPunct="1">
      <a:defRPr kumimoji="1" sz="800" kern="1200">
        <a:solidFill>
          <a:schemeClr val="tx1"/>
        </a:solidFill>
        <a:latin typeface="HG丸ｺﾞｼｯｸM-PRO" pitchFamily="50" charset="-128"/>
        <a:ea typeface="HG丸ｺﾞｼｯｸM-PRO" pitchFamily="50" charset="-128"/>
        <a:cs typeface="+mn-cs"/>
      </a:defRPr>
    </a:lvl7pPr>
    <a:lvl8pPr marL="3200400" algn="l" defTabSz="914400" rtl="0" eaLnBrk="1" latinLnBrk="0" hangingPunct="1">
      <a:defRPr kumimoji="1" sz="800" kern="1200">
        <a:solidFill>
          <a:schemeClr val="tx1"/>
        </a:solidFill>
        <a:latin typeface="HG丸ｺﾞｼｯｸM-PRO" pitchFamily="50" charset="-128"/>
        <a:ea typeface="HG丸ｺﾞｼｯｸM-PRO" pitchFamily="50" charset="-128"/>
        <a:cs typeface="+mn-cs"/>
      </a:defRPr>
    </a:lvl8pPr>
    <a:lvl9pPr marL="3657600" algn="l" defTabSz="914400" rtl="0" eaLnBrk="1" latinLnBrk="0" hangingPunct="1">
      <a:defRPr kumimoji="1" sz="800" kern="1200">
        <a:solidFill>
          <a:schemeClr val="tx1"/>
        </a:solidFill>
        <a:latin typeface="HG丸ｺﾞｼｯｸM-PRO" pitchFamily="50" charset="-128"/>
        <a:ea typeface="HG丸ｺﾞｼｯｸM-PRO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CCFFFF"/>
    <a:srgbClr val="33CC33"/>
    <a:srgbClr val="BBE0E3"/>
    <a:srgbClr val="CCFFCC"/>
    <a:srgbClr val="FFCCFF"/>
    <a:srgbClr val="FFFFCC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208" autoAdjust="0"/>
    <p:restoredTop sz="94728" autoAdjust="0"/>
  </p:normalViewPr>
  <p:slideViewPr>
    <p:cSldViewPr>
      <p:cViewPr>
        <p:scale>
          <a:sx n="120" d="100"/>
          <a:sy n="120" d="100"/>
        </p:scale>
        <p:origin x="1368" y="-90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78206" cy="5132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10" tIns="47305" rIns="94610" bIns="47305" numCol="1" anchor="t" anchorCtr="0" compatLnSpc="1">
            <a:prstTxWarp prst="textNoShape">
              <a:avLst/>
            </a:prstTxWarp>
          </a:bodyPr>
          <a:lstStyle>
            <a:lvl1pPr algn="l" defTabSz="946089">
              <a:spcBef>
                <a:spcPct val="0"/>
              </a:spcBef>
              <a:defRPr sz="13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4201" y="0"/>
            <a:ext cx="3078206" cy="5132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10" tIns="47305" rIns="94610" bIns="47305" numCol="1" anchor="t" anchorCtr="0" compatLnSpc="1">
            <a:prstTxWarp prst="textNoShape">
              <a:avLst/>
            </a:prstTxWarp>
          </a:bodyPr>
          <a:lstStyle>
            <a:lvl1pPr algn="r" defTabSz="946089">
              <a:spcBef>
                <a:spcPct val="0"/>
              </a:spcBef>
              <a:defRPr sz="13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719695"/>
            <a:ext cx="3078206" cy="5132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10" tIns="47305" rIns="94610" bIns="47305" numCol="1" anchor="b" anchorCtr="0" compatLnSpc="1">
            <a:prstTxWarp prst="textNoShape">
              <a:avLst/>
            </a:prstTxWarp>
          </a:bodyPr>
          <a:lstStyle>
            <a:lvl1pPr algn="l" defTabSz="946089">
              <a:spcBef>
                <a:spcPct val="0"/>
              </a:spcBef>
              <a:defRPr sz="13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4201" y="9719695"/>
            <a:ext cx="3078206" cy="5132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10" tIns="47305" rIns="94610" bIns="47305" numCol="1" anchor="b" anchorCtr="0" compatLnSpc="1">
            <a:prstTxWarp prst="textNoShape">
              <a:avLst/>
            </a:prstTxWarp>
          </a:bodyPr>
          <a:lstStyle>
            <a:lvl1pPr algn="r" defTabSz="946089">
              <a:spcBef>
                <a:spcPct val="0"/>
              </a:spcBef>
              <a:defRPr sz="13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fld id="{968B842F-F924-4F48-8826-9744A554AD6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117565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78206" cy="5132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10" tIns="47305" rIns="94610" bIns="47305" numCol="1" anchor="t" anchorCtr="0" compatLnSpc="1">
            <a:prstTxWarp prst="textNoShape">
              <a:avLst/>
            </a:prstTxWarp>
          </a:bodyPr>
          <a:lstStyle>
            <a:lvl1pPr algn="l" defTabSz="946089">
              <a:spcBef>
                <a:spcPct val="0"/>
              </a:spcBef>
              <a:defRPr sz="13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4201" y="0"/>
            <a:ext cx="3078206" cy="5132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10" tIns="47305" rIns="94610" bIns="47305" numCol="1" anchor="t" anchorCtr="0" compatLnSpc="1">
            <a:prstTxWarp prst="textNoShape">
              <a:avLst/>
            </a:prstTxWarp>
          </a:bodyPr>
          <a:lstStyle>
            <a:lvl1pPr algn="r" defTabSz="946089">
              <a:spcBef>
                <a:spcPct val="0"/>
              </a:spcBef>
              <a:defRPr sz="13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112963" y="768350"/>
            <a:ext cx="2878137" cy="38354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12395" y="4861482"/>
            <a:ext cx="5679274" cy="46048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10" tIns="47305" rIns="94610" bIns="4730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719695"/>
            <a:ext cx="3078206" cy="5132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10" tIns="47305" rIns="94610" bIns="47305" numCol="1" anchor="b" anchorCtr="0" compatLnSpc="1">
            <a:prstTxWarp prst="textNoShape">
              <a:avLst/>
            </a:prstTxWarp>
          </a:bodyPr>
          <a:lstStyle>
            <a:lvl1pPr algn="l" defTabSz="946089">
              <a:spcBef>
                <a:spcPct val="0"/>
              </a:spcBef>
              <a:defRPr sz="13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4201" y="9719695"/>
            <a:ext cx="3078206" cy="5132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10" tIns="47305" rIns="94610" bIns="47305" numCol="1" anchor="b" anchorCtr="0" compatLnSpc="1">
            <a:prstTxWarp prst="textNoShape">
              <a:avLst/>
            </a:prstTxWarp>
          </a:bodyPr>
          <a:lstStyle>
            <a:lvl1pPr algn="r" defTabSz="946089">
              <a:spcBef>
                <a:spcPct val="0"/>
              </a:spcBef>
              <a:defRPr sz="13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fld id="{9A156FCF-2161-4514-BEB9-63BF2231D3A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9306887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038"/>
            <a:ext cx="5829300" cy="1960562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BC7B49-35D7-4A46-ABD7-C4DB00D9992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DC9ED9-997F-4D93-937C-29871DD8B95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66713"/>
            <a:ext cx="1543050" cy="780097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342900" y="366713"/>
            <a:ext cx="4476750" cy="780097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1856CC-B6E1-4B27-B4E8-9C02D5617F4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 1"/>
          <p:cNvSpPr>
            <a:spLocks noGrp="1"/>
          </p:cNvSpPr>
          <p:nvPr>
            <p:ph/>
          </p:nvPr>
        </p:nvSpPr>
        <p:spPr>
          <a:xfrm>
            <a:off x="342900" y="366713"/>
            <a:ext cx="6172200" cy="7800975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A2DFD7-171A-4C9B-8A50-D652507FF48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D86B1E-C85F-4686-9D51-BC802900D70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338" y="5875338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41338" y="3875088"/>
            <a:ext cx="5829300" cy="200025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517769-5F88-44FC-8504-21F0385F3ED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342900" y="2133600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505200" y="2133600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5E4A19-41DB-41D0-8B57-68161CDB833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046288"/>
            <a:ext cx="3030538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2900" y="2900363"/>
            <a:ext cx="3030538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484563" y="2046288"/>
            <a:ext cx="3030537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484563" y="2900363"/>
            <a:ext cx="3030537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1AD0E1-BFFB-420F-A36F-D98CA5AC47A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332350-5043-46E0-8463-49BA5261834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977A42-74C7-4C7D-8414-1935FD0FAB0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3538"/>
            <a:ext cx="2255838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681288" y="363538"/>
            <a:ext cx="3833812" cy="78041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42900" y="1912938"/>
            <a:ext cx="2255838" cy="62547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C809D3-F350-4B98-8167-E8F7F5C7529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613" y="6400800"/>
            <a:ext cx="4114800" cy="7556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344613" y="81756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344613" y="7156450"/>
            <a:ext cx="4114800" cy="10731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A21F19-FB12-4387-8E14-5CB74647251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366713"/>
            <a:ext cx="61722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2133600"/>
            <a:ext cx="6172200" cy="603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2900" y="8326438"/>
            <a:ext cx="16002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4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8326438"/>
            <a:ext cx="21717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4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8326438"/>
            <a:ext cx="16002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>
                <a:latin typeface="+mn-lt"/>
                <a:ea typeface="+mn-ea"/>
              </a:defRPr>
            </a:lvl1pPr>
          </a:lstStyle>
          <a:p>
            <a:pPr>
              <a:defRPr/>
            </a:pPr>
            <a:fld id="{6B9985C6-0D62-4CFB-965C-8D6098E1889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99"/>
          <p:cNvSpPr txBox="1">
            <a:spLocks noChangeArrowheads="1"/>
          </p:cNvSpPr>
          <p:nvPr/>
        </p:nvSpPr>
        <p:spPr bwMode="auto">
          <a:xfrm>
            <a:off x="188640" y="-56445"/>
            <a:ext cx="6408737" cy="40229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2000" b="1" dirty="0" smtClean="0">
                <a:ea typeface="HG丸ｺﾞｼｯｸM-PRO" pitchFamily="50" charset="-128"/>
              </a:rPr>
              <a:t>【</a:t>
            </a:r>
            <a:r>
              <a:rPr lang="ja-JP" altLang="en-US" sz="2000" b="1" dirty="0" smtClean="0">
                <a:ea typeface="HG丸ｺﾞｼｯｸM-PRO" pitchFamily="50" charset="-128"/>
              </a:rPr>
              <a:t>　</a:t>
            </a:r>
            <a:r>
              <a:rPr lang="ja-JP" altLang="en-US" sz="2000" b="1" dirty="0" smtClean="0"/>
              <a:t>申込書：</a:t>
            </a:r>
            <a:r>
              <a:rPr lang="en-US" altLang="ja-JP" sz="2000" b="1" dirty="0" smtClean="0"/>
              <a:t> </a:t>
            </a:r>
            <a:r>
              <a:rPr lang="ja-JP" altLang="en-US" sz="2000" b="1" dirty="0" smtClean="0"/>
              <a:t>　</a:t>
            </a:r>
            <a:r>
              <a:rPr lang="en-US" altLang="ja-JP" sz="2000" b="1" dirty="0" smtClean="0"/>
              <a:t>FAX</a:t>
            </a:r>
            <a:r>
              <a:rPr lang="ja-JP" altLang="en-US" sz="2000" b="1" dirty="0" smtClean="0"/>
              <a:t>　</a:t>
            </a:r>
            <a:r>
              <a:rPr lang="en-US" altLang="ja-JP" sz="2000" b="1" dirty="0" smtClean="0"/>
              <a:t>0</a:t>
            </a:r>
            <a:r>
              <a:rPr lang="ja-JP" altLang="en-US" sz="2000" b="1" dirty="0" smtClean="0"/>
              <a:t>７７</a:t>
            </a:r>
            <a:r>
              <a:rPr lang="en-US" altLang="ja-JP" sz="2000" b="1" dirty="0" smtClean="0"/>
              <a:t>-</a:t>
            </a:r>
            <a:r>
              <a:rPr lang="ja-JP" altLang="en-US" sz="2000" b="1" dirty="0" smtClean="0"/>
              <a:t>５１６</a:t>
            </a:r>
            <a:r>
              <a:rPr lang="en-US" altLang="ja-JP" sz="2000" b="1" dirty="0" smtClean="0"/>
              <a:t>-</a:t>
            </a:r>
            <a:r>
              <a:rPr lang="ja-JP" altLang="en-US" sz="2000" b="1" dirty="0" smtClean="0"/>
              <a:t>４９９</a:t>
            </a:r>
            <a:r>
              <a:rPr lang="ja-JP" altLang="en-US" sz="2000" b="1" dirty="0"/>
              <a:t>８</a:t>
            </a:r>
            <a:r>
              <a:rPr lang="en-US" altLang="ja-JP" sz="2000" b="1" dirty="0" smtClean="0"/>
              <a:t> 】</a:t>
            </a:r>
            <a:r>
              <a:rPr lang="ja-JP" altLang="en-US" sz="2000" b="1" dirty="0" smtClean="0"/>
              <a:t>　</a:t>
            </a:r>
            <a:endParaRPr lang="en-US" altLang="ja-JP" sz="1800" b="1" dirty="0">
              <a:ea typeface="HG丸ｺﾞｼｯｸM-PRO" pitchFamily="50" charset="-128"/>
            </a:endParaRPr>
          </a:p>
        </p:txBody>
      </p:sp>
      <p:sp>
        <p:nvSpPr>
          <p:cNvPr id="7" name="Text Box 71"/>
          <p:cNvSpPr txBox="1">
            <a:spLocks noChangeArrowheads="1"/>
          </p:cNvSpPr>
          <p:nvPr/>
        </p:nvSpPr>
        <p:spPr bwMode="auto">
          <a:xfrm>
            <a:off x="1601787" y="611560"/>
            <a:ext cx="5256213" cy="700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>
              <a:spcBef>
                <a:spcPct val="20000"/>
              </a:spcBef>
            </a:pPr>
            <a:r>
              <a:rPr lang="ja-JP" altLang="en-US" sz="1100" dirty="0">
                <a:ea typeface="HG丸ｺﾞｼｯｸM-PRO" pitchFamily="50" charset="-128"/>
              </a:rPr>
              <a:t>・受講申込書に必要事項をご記入の上、ＦＡＸでお申込みください。</a:t>
            </a:r>
          </a:p>
          <a:p>
            <a:pPr algn="l">
              <a:spcBef>
                <a:spcPct val="20000"/>
              </a:spcBef>
            </a:pPr>
            <a:r>
              <a:rPr lang="ja-JP" altLang="en-US" sz="1100" dirty="0">
                <a:ea typeface="HG丸ｺﾞｼｯｸM-PRO" pitchFamily="50" charset="-128"/>
              </a:rPr>
              <a:t>・</a:t>
            </a:r>
            <a:r>
              <a:rPr lang="en-US" altLang="ja-JP" sz="1100" dirty="0">
                <a:ea typeface="HG丸ｺﾞｼｯｸM-PRO" pitchFamily="50" charset="-128"/>
              </a:rPr>
              <a:t>2</a:t>
            </a:r>
            <a:r>
              <a:rPr lang="ja-JP" altLang="en-US" sz="1100" dirty="0">
                <a:ea typeface="HG丸ｺﾞｼｯｸM-PRO" pitchFamily="50" charset="-128"/>
              </a:rPr>
              <a:t>週間以内にメールまたは</a:t>
            </a:r>
            <a:r>
              <a:rPr lang="en-US" altLang="ja-JP" sz="1100" dirty="0">
                <a:ea typeface="HG丸ｺﾞｼｯｸM-PRO" pitchFamily="50" charset="-128"/>
              </a:rPr>
              <a:t>FAX</a:t>
            </a:r>
            <a:r>
              <a:rPr lang="ja-JP" altLang="en-US" sz="1100" dirty="0">
                <a:ea typeface="HG丸ｺﾞｼｯｸM-PRO" pitchFamily="50" charset="-128"/>
              </a:rPr>
              <a:t>で受講可否のご連絡をいたします。</a:t>
            </a:r>
          </a:p>
          <a:p>
            <a:pPr algn="l">
              <a:spcBef>
                <a:spcPct val="20000"/>
              </a:spcBef>
            </a:pPr>
            <a:r>
              <a:rPr lang="ja-JP" altLang="en-US" sz="1200" dirty="0">
                <a:ea typeface="HG丸ｺﾞｼｯｸM-PRO" pitchFamily="50" charset="-128"/>
              </a:rPr>
              <a:t>　</a:t>
            </a:r>
            <a:r>
              <a:rPr lang="en-US" altLang="ja-JP" sz="900" dirty="0">
                <a:ea typeface="HG丸ｺﾞｼｯｸM-PRO" pitchFamily="50" charset="-128"/>
              </a:rPr>
              <a:t>※2</a:t>
            </a:r>
            <a:r>
              <a:rPr lang="ja-JP" altLang="en-US" sz="900" dirty="0">
                <a:ea typeface="HG丸ｺﾞｼｯｸM-PRO" pitchFamily="50" charset="-128"/>
              </a:rPr>
              <a:t>週間以上たっても連絡がない場合はお手数ですが、お問合せください</a:t>
            </a:r>
          </a:p>
        </p:txBody>
      </p:sp>
      <p:sp>
        <p:nvSpPr>
          <p:cNvPr id="8" name="AutoShape 231"/>
          <p:cNvSpPr>
            <a:spLocks noChangeArrowheads="1"/>
          </p:cNvSpPr>
          <p:nvPr/>
        </p:nvSpPr>
        <p:spPr bwMode="auto">
          <a:xfrm>
            <a:off x="116632" y="649701"/>
            <a:ext cx="1368152" cy="360363"/>
          </a:xfrm>
          <a:prstGeom prst="roundRect">
            <a:avLst>
              <a:gd name="adj" fmla="val 25671"/>
            </a:avLst>
          </a:prstGeom>
          <a:solidFill>
            <a:schemeClr val="bg2">
              <a:lumMod val="20000"/>
              <a:lumOff val="80000"/>
            </a:schemeClr>
          </a:solidFill>
          <a:ln w="19050" algn="ctr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/>
          <a:lstStyle/>
          <a:p>
            <a:pPr algn="ctr">
              <a:spcBef>
                <a:spcPct val="20000"/>
              </a:spcBef>
              <a:defRPr/>
            </a:pPr>
            <a:r>
              <a:rPr lang="ja-JP" altLang="en-US" sz="1200" b="1" dirty="0" smtClean="0">
                <a:latin typeface="ＭＳ Ｐゴシック" pitchFamily="50" charset="-128"/>
                <a:ea typeface="ＭＳ Ｐゴシック" pitchFamily="50" charset="-128"/>
              </a:rPr>
              <a:t>お申し込み手順</a:t>
            </a:r>
            <a:endParaRPr lang="ja-JP" altLang="en-US" sz="1200" b="1" dirty="0"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9" name="Text Box 78"/>
          <p:cNvSpPr txBox="1">
            <a:spLocks noChangeArrowheads="1"/>
          </p:cNvSpPr>
          <p:nvPr/>
        </p:nvSpPr>
        <p:spPr bwMode="auto">
          <a:xfrm>
            <a:off x="2276872" y="1259632"/>
            <a:ext cx="5113337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>
              <a:spcBef>
                <a:spcPct val="20000"/>
              </a:spcBef>
            </a:pPr>
            <a:r>
              <a:rPr lang="ja-JP" altLang="en-US" sz="1100" dirty="0" smtClean="0">
                <a:ea typeface="HG丸ｺﾞｼｯｸM-PRO" pitchFamily="50" charset="-128"/>
              </a:rPr>
              <a:t>カスタマー</a:t>
            </a:r>
            <a:r>
              <a:rPr lang="ja-JP" altLang="en-US" sz="1100" dirty="0" smtClean="0"/>
              <a:t>サポート</a:t>
            </a:r>
            <a:r>
              <a:rPr lang="ja-JP" altLang="en-US" sz="1100" dirty="0" smtClean="0">
                <a:ea typeface="HG丸ｺﾞｼｯｸM-PRO" pitchFamily="50" charset="-128"/>
              </a:rPr>
              <a:t>： </a:t>
            </a:r>
            <a:r>
              <a:rPr lang="ja-JP" altLang="en-US" sz="1200" dirty="0" smtClean="0">
                <a:ea typeface="HG丸ｺﾞｼｯｸM-PRO" pitchFamily="50" charset="-128"/>
              </a:rPr>
              <a:t>ｃｓ</a:t>
            </a:r>
            <a:r>
              <a:rPr lang="ja-JP" altLang="en-US" sz="1200" dirty="0">
                <a:ea typeface="HG丸ｺﾞｼｯｸM-PRO" pitchFamily="50" charset="-128"/>
              </a:rPr>
              <a:t>＠ｊｓｅｓ</a:t>
            </a:r>
            <a:r>
              <a:rPr lang="en-US" altLang="ja-JP" sz="1200" smtClean="0">
                <a:ea typeface="HG丸ｺﾞｼｯｸM-PRO" pitchFamily="50" charset="-128"/>
              </a:rPr>
              <a:t>.me</a:t>
            </a:r>
            <a:r>
              <a:rPr lang="ja-JP" altLang="en-US" sz="1100">
                <a:ea typeface="HG丸ｺﾞｼｯｸM-PRO" pitchFamily="50" charset="-128"/>
              </a:rPr>
              <a:t>　</a:t>
            </a:r>
            <a:endParaRPr lang="en-US" altLang="ja-JP" sz="1100" dirty="0">
              <a:ea typeface="HG丸ｺﾞｼｯｸM-PRO" pitchFamily="50" charset="-128"/>
            </a:endParaRPr>
          </a:p>
        </p:txBody>
      </p:sp>
      <p:graphicFrame>
        <p:nvGraphicFramePr>
          <p:cNvPr id="10" name="表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88679"/>
              </p:ext>
            </p:extLst>
          </p:nvPr>
        </p:nvGraphicFramePr>
        <p:xfrm>
          <a:off x="188640" y="3707904"/>
          <a:ext cx="6516688" cy="4530682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834665"/>
                <a:gridCol w="389471"/>
                <a:gridCol w="320379"/>
                <a:gridCol w="401329"/>
                <a:gridCol w="1222424"/>
                <a:gridCol w="507409"/>
                <a:gridCol w="464607"/>
                <a:gridCol w="212543"/>
                <a:gridCol w="507580"/>
                <a:gridCol w="1656281"/>
              </a:tblGrid>
              <a:tr h="1544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800" b="0" kern="100" dirty="0">
                          <a:solidFill>
                            <a:srgbClr val="000000"/>
                          </a:solidFill>
                          <a:effectLst/>
                        </a:rPr>
                        <a:t>ふりがな</a:t>
                      </a:r>
                      <a:endParaRPr lang="ja-JP" sz="1000" b="0" kern="100" dirty="0">
                        <a:solidFill>
                          <a:srgbClr val="000000"/>
                        </a:solidFill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7235" marR="672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b="0" kern="100" dirty="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ja-JP" sz="1000" b="0" kern="100" dirty="0">
                        <a:solidFill>
                          <a:srgbClr val="000000"/>
                        </a:solidFill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7235" marR="672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b="0" kern="10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ja-JP" sz="1000" b="0" kern="100">
                        <a:solidFill>
                          <a:srgbClr val="000000"/>
                        </a:solidFill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7235" marR="672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000" b="0" kern="100" dirty="0">
                          <a:solidFill>
                            <a:srgbClr val="000000"/>
                          </a:solidFill>
                          <a:effectLst/>
                        </a:rPr>
                        <a:t>生</a:t>
                      </a:r>
                      <a:r>
                        <a:rPr lang="ja-JP" sz="1000" b="0" kern="100" dirty="0" smtClean="0">
                          <a:solidFill>
                            <a:srgbClr val="000000"/>
                          </a:solidFill>
                          <a:effectLst/>
                        </a:rPr>
                        <a:t>年月</a:t>
                      </a:r>
                      <a:endParaRPr lang="en-US" altLang="ja-JP" sz="800" b="0" kern="100" dirty="0" smtClean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800" b="0" kern="100" dirty="0" smtClean="0">
                          <a:solidFill>
                            <a:srgbClr val="000000"/>
                          </a:solidFill>
                          <a:effectLst/>
                          <a:latin typeface="Century"/>
                          <a:ea typeface="ＭＳ 明朝"/>
                          <a:cs typeface="Times New Roman"/>
                        </a:rPr>
                        <a:t>（西暦で記入）</a:t>
                      </a:r>
                      <a:endParaRPr lang="ja-JP" sz="1000" b="0" kern="100" dirty="0">
                        <a:solidFill>
                          <a:srgbClr val="000000"/>
                        </a:solidFill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7235" marR="672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sz="1000" b="0" u="sng" kern="100" dirty="0">
                          <a:solidFill>
                            <a:srgbClr val="000000"/>
                          </a:solidFill>
                          <a:effectLst/>
                        </a:rPr>
                        <a:t>　</a:t>
                      </a:r>
                      <a:r>
                        <a:rPr lang="ja-JP" altLang="en-US" sz="1000" b="0" u="sng" kern="100" dirty="0" smtClean="0">
                          <a:solidFill>
                            <a:srgbClr val="000000"/>
                          </a:solidFill>
                          <a:effectLst/>
                        </a:rPr>
                        <a:t>　　　　　</a:t>
                      </a:r>
                      <a:r>
                        <a:rPr lang="ja-JP" sz="1000" b="0" u="sng" kern="100" dirty="0">
                          <a:solidFill>
                            <a:srgbClr val="000000"/>
                          </a:solidFill>
                          <a:effectLst/>
                        </a:rPr>
                        <a:t>　　　</a:t>
                      </a:r>
                      <a:r>
                        <a:rPr lang="ja-JP" sz="1000" b="0" kern="100" dirty="0">
                          <a:solidFill>
                            <a:srgbClr val="000000"/>
                          </a:solidFill>
                          <a:effectLst/>
                        </a:rPr>
                        <a:t>年</a:t>
                      </a:r>
                      <a:r>
                        <a:rPr lang="ja-JP" sz="1000" b="0" u="sng" kern="100" dirty="0">
                          <a:solidFill>
                            <a:srgbClr val="000000"/>
                          </a:solidFill>
                          <a:effectLst/>
                        </a:rPr>
                        <a:t>　</a:t>
                      </a:r>
                      <a:r>
                        <a:rPr lang="ja-JP" altLang="en-US" sz="1000" b="0" u="sng" kern="100" dirty="0" smtClean="0">
                          <a:solidFill>
                            <a:srgbClr val="000000"/>
                          </a:solidFill>
                          <a:effectLst/>
                        </a:rPr>
                        <a:t>　　　</a:t>
                      </a:r>
                      <a:r>
                        <a:rPr lang="ja-JP" sz="1000" b="0" u="sng" kern="100" dirty="0">
                          <a:solidFill>
                            <a:srgbClr val="000000"/>
                          </a:solidFill>
                          <a:effectLst/>
                        </a:rPr>
                        <a:t>　</a:t>
                      </a:r>
                      <a:r>
                        <a:rPr lang="ja-JP" altLang="en-US" sz="1000" b="0" u="sng" kern="100" dirty="0" smtClean="0">
                          <a:solidFill>
                            <a:srgbClr val="000000"/>
                          </a:solidFill>
                          <a:effectLst/>
                        </a:rPr>
                        <a:t>　</a:t>
                      </a:r>
                      <a:r>
                        <a:rPr lang="ja-JP" sz="1000" b="0" kern="100" dirty="0" smtClean="0">
                          <a:solidFill>
                            <a:srgbClr val="000000"/>
                          </a:solidFill>
                          <a:effectLst/>
                        </a:rPr>
                        <a:t>月</a:t>
                      </a:r>
                      <a:r>
                        <a:rPr lang="ja-JP" altLang="ja-JP" sz="1000" b="0" u="sng" kern="100" dirty="0" smtClean="0">
                          <a:solidFill>
                            <a:srgbClr val="000000"/>
                          </a:solidFill>
                          <a:effectLst/>
                        </a:rPr>
                        <a:t>　</a:t>
                      </a:r>
                      <a:r>
                        <a:rPr lang="ja-JP" altLang="en-US" sz="1000" b="0" u="sng" kern="100" dirty="0" smtClean="0">
                          <a:solidFill>
                            <a:srgbClr val="000000"/>
                          </a:solidFill>
                          <a:effectLst/>
                        </a:rPr>
                        <a:t>　　</a:t>
                      </a:r>
                      <a:r>
                        <a:rPr lang="ja-JP" altLang="ja-JP" sz="1000" b="0" u="sng" kern="100" dirty="0" smtClean="0">
                          <a:solidFill>
                            <a:srgbClr val="000000"/>
                          </a:solidFill>
                          <a:effectLst/>
                        </a:rPr>
                        <a:t>　</a:t>
                      </a:r>
                      <a:r>
                        <a:rPr lang="ja-JP" altLang="en-US" sz="1000" b="0" u="sng" kern="100" dirty="0" smtClean="0">
                          <a:solidFill>
                            <a:srgbClr val="000000"/>
                          </a:solidFill>
                          <a:effectLst/>
                        </a:rPr>
                        <a:t>　</a:t>
                      </a:r>
                      <a:r>
                        <a:rPr lang="ja-JP" altLang="en-US" sz="1000" b="0" u="none" kern="100" dirty="0" smtClean="0">
                          <a:solidFill>
                            <a:srgbClr val="000000"/>
                          </a:solidFill>
                          <a:effectLst/>
                        </a:rPr>
                        <a:t>日</a:t>
                      </a:r>
                      <a:endParaRPr lang="en-US" altLang="ja-JP" sz="1000" b="0" kern="100" dirty="0" smtClean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7235" marR="672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3400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000" b="0" kern="100" dirty="0">
                          <a:solidFill>
                            <a:srgbClr val="000000"/>
                          </a:solidFill>
                          <a:effectLst/>
                        </a:rPr>
                        <a:t>氏　名</a:t>
                      </a:r>
                      <a:endParaRPr lang="ja-JP" sz="1000" b="0" kern="100" dirty="0">
                        <a:solidFill>
                          <a:srgbClr val="000000"/>
                        </a:solidFill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7235" marR="672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4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ja-JP" sz="1000" b="0" kern="100" dirty="0">
                          <a:solidFill>
                            <a:srgbClr val="000000"/>
                          </a:solidFill>
                          <a:effectLst/>
                        </a:rPr>
                        <a:t>　　　　　　　　</a:t>
                      </a:r>
                      <a:endParaRPr lang="ja-JP" sz="1000" b="0" kern="100" dirty="0">
                        <a:solidFill>
                          <a:srgbClr val="000000"/>
                        </a:solidFill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7235" marR="672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47009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000" b="0" kern="100" dirty="0" smtClean="0">
                          <a:solidFill>
                            <a:srgbClr val="000000"/>
                          </a:solidFill>
                          <a:effectLst/>
                        </a:rPr>
                        <a:t>所属先名称</a:t>
                      </a:r>
                      <a:endParaRPr lang="en-US" altLang="ja-JP" sz="1000" b="0" kern="100" dirty="0" smtClean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800" b="0" kern="100" dirty="0" smtClean="0">
                          <a:solidFill>
                            <a:srgbClr val="000000"/>
                          </a:solidFill>
                          <a:effectLst/>
                          <a:latin typeface="Century"/>
                          <a:ea typeface="ＭＳ 明朝"/>
                          <a:cs typeface="Times New Roman"/>
                        </a:rPr>
                        <a:t>(</a:t>
                      </a:r>
                      <a:r>
                        <a:rPr lang="ja-JP" altLang="en-US" sz="800" b="0" kern="100" dirty="0" smtClean="0">
                          <a:solidFill>
                            <a:srgbClr val="000000"/>
                          </a:solidFill>
                          <a:effectLst/>
                          <a:latin typeface="Century"/>
                          <a:ea typeface="ＭＳ 明朝"/>
                          <a:cs typeface="Times New Roman"/>
                        </a:rPr>
                        <a:t>学生は学校名</a:t>
                      </a:r>
                      <a:r>
                        <a:rPr lang="en-US" altLang="ja-JP" sz="800" b="0" kern="100" dirty="0" smtClean="0">
                          <a:solidFill>
                            <a:srgbClr val="000000"/>
                          </a:solidFill>
                          <a:effectLst/>
                          <a:latin typeface="Century"/>
                          <a:ea typeface="ＭＳ 明朝"/>
                          <a:cs typeface="Times New Roman"/>
                        </a:rPr>
                        <a:t>)</a:t>
                      </a:r>
                      <a:endParaRPr lang="ja-JP" sz="800" b="0" kern="100" dirty="0">
                        <a:solidFill>
                          <a:srgbClr val="000000"/>
                        </a:solidFill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7235" marR="672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0" kern="100" dirty="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ja-JP" sz="1000" b="0" kern="100" dirty="0">
                        <a:solidFill>
                          <a:srgbClr val="000000"/>
                        </a:solidFill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7235" marR="672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100" b="0" kern="1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職　種</a:t>
                      </a:r>
                      <a:endParaRPr lang="ja-JP" sz="1000" b="0" kern="100" dirty="0">
                        <a:solidFill>
                          <a:srgbClr val="000000"/>
                        </a:solidFill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7235" marR="672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0" kern="100" dirty="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ja-JP" sz="1000" b="0" kern="100" dirty="0">
                        <a:solidFill>
                          <a:srgbClr val="000000"/>
                        </a:solidFill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7235" marR="672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355364">
                <a:tc gridSpan="5">
                  <a:txBody>
                    <a:bodyPr/>
                    <a:lstStyle/>
                    <a:p>
                      <a:pPr algn="l"/>
                      <a:r>
                        <a:rPr lang="en-US" sz="1000" b="0" kern="100" dirty="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r>
                        <a:rPr lang="ja-JP" altLang="en-US" sz="1000" b="0" kern="100" dirty="0" smtClean="0">
                          <a:solidFill>
                            <a:srgbClr val="000000"/>
                          </a:solidFill>
                          <a:effectLst/>
                        </a:rPr>
                        <a:t>　　初級または上級の認定証に記載されております</a:t>
                      </a:r>
                      <a:endParaRPr lang="en-US" altLang="ja-JP" sz="1000" b="0" kern="100" dirty="0" smtClean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algn="l"/>
                      <a:r>
                        <a:rPr lang="ja-JP" altLang="en-US" sz="1000" b="0" kern="100" dirty="0" smtClean="0">
                          <a:solidFill>
                            <a:srgbClr val="000000"/>
                          </a:solidFill>
                          <a:effectLst/>
                        </a:rPr>
                        <a:t>　　</a:t>
                      </a:r>
                      <a:r>
                        <a:rPr lang="ja-JP" altLang="en-US" sz="1000" b="1" kern="100" dirty="0" smtClean="0">
                          <a:solidFill>
                            <a:srgbClr val="000000"/>
                          </a:solidFill>
                          <a:effectLst/>
                        </a:rPr>
                        <a:t> 認定登録番号</a:t>
                      </a:r>
                      <a:r>
                        <a:rPr lang="ja-JP" altLang="en-US" sz="1000" b="0" kern="100" dirty="0" smtClean="0">
                          <a:solidFill>
                            <a:srgbClr val="000000"/>
                          </a:solidFill>
                          <a:effectLst/>
                        </a:rPr>
                        <a:t>をご記入ください</a:t>
                      </a:r>
                      <a:endParaRPr kumimoji="1" lang="en-US" altLang="ja-JP" sz="1000" b="0" dirty="0" smtClean="0">
                        <a:solidFill>
                          <a:srgbClr val="000000"/>
                        </a:solidFill>
                      </a:endParaRPr>
                    </a:p>
                  </a:txBody>
                  <a:tcPr marL="67235" marR="672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altLang="en-US" sz="800" b="0" kern="100" dirty="0" smtClean="0">
                          <a:solidFill>
                            <a:srgbClr val="000000"/>
                          </a:solidFill>
                          <a:effectLst/>
                          <a:latin typeface="Century"/>
                          <a:ea typeface="ＭＳ 明朝"/>
                          <a:cs typeface="Times New Roman"/>
                        </a:rPr>
                        <a:t>初級</a:t>
                      </a:r>
                      <a:endParaRPr lang="en-US" altLang="ja-JP" sz="800" b="0" kern="100" dirty="0" smtClean="0">
                        <a:solidFill>
                          <a:srgbClr val="000000"/>
                        </a:solidFill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7235" marR="672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000" kern="100" dirty="0">
                        <a:solidFill>
                          <a:srgbClr val="000000"/>
                        </a:solidFill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7231" marR="67231" marT="0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en-US" sz="800" b="0" kern="100" dirty="0" smtClean="0">
                          <a:solidFill>
                            <a:srgbClr val="000000"/>
                          </a:solidFill>
                          <a:effectLst/>
                          <a:latin typeface="Century"/>
                          <a:ea typeface="ＭＳ 明朝"/>
                          <a:cs typeface="Times New Roman"/>
                        </a:rPr>
                        <a:t>上級</a:t>
                      </a:r>
                      <a:endParaRPr lang="en-US" altLang="ja-JP" sz="800" b="0" kern="100" dirty="0" smtClean="0">
                        <a:solidFill>
                          <a:srgbClr val="000000"/>
                        </a:solidFill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7235" marR="672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55364">
                <a:tc gridSpan="10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kumimoji="1" lang="ja-JP" altLang="ja-JP" sz="1000" b="0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ご希望の郵送先に○を付けてください（　　所属先　　・　　自宅　　）</a:t>
                      </a:r>
                      <a:r>
                        <a:rPr kumimoji="1" lang="ja-JP" altLang="en-US" sz="1000" b="1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　</a:t>
                      </a:r>
                      <a:r>
                        <a:rPr kumimoji="1" lang="ja-JP" altLang="en-US" sz="105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＊自宅住所の記入がないと申込みが出来ません</a:t>
                      </a:r>
                      <a:endParaRPr kumimoji="1" lang="ja-JP" sz="1050" b="1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7235" marR="672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ja-JP" sz="1000" b="0" kern="100" dirty="0">
                        <a:solidFill>
                          <a:srgbClr val="000000"/>
                        </a:solidFill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7235" marR="672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ja-JP" sz="1000" b="0" kern="100" dirty="0">
                        <a:solidFill>
                          <a:srgbClr val="000000"/>
                        </a:solidFill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7235" marR="672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ja-JP" sz="1000" b="0" kern="100" dirty="0">
                        <a:solidFill>
                          <a:srgbClr val="000000"/>
                        </a:solidFill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7235" marR="672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246917"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800" b="0" kern="100" dirty="0">
                          <a:solidFill>
                            <a:srgbClr val="000000"/>
                          </a:solidFill>
                          <a:effectLst/>
                        </a:rPr>
                        <a:t>ふりがな</a:t>
                      </a:r>
                      <a:endParaRPr lang="ja-JP" sz="1000" b="0" kern="100" dirty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000" b="0" kern="100" dirty="0">
                          <a:solidFill>
                            <a:srgbClr val="000000"/>
                          </a:solidFill>
                          <a:effectLst/>
                        </a:rPr>
                        <a:t>ご所属先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000" b="0" kern="100" dirty="0">
                          <a:solidFill>
                            <a:srgbClr val="000000"/>
                          </a:solidFill>
                          <a:effectLst/>
                        </a:rPr>
                        <a:t>住所</a:t>
                      </a:r>
                      <a:endParaRPr lang="ja-JP" sz="1000" b="0" kern="100" dirty="0">
                        <a:solidFill>
                          <a:srgbClr val="000000"/>
                        </a:solidFill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7235" marR="672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 gridSpan="3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1000" b="0" kern="100" dirty="0">
                          <a:solidFill>
                            <a:srgbClr val="000000"/>
                          </a:solidFill>
                          <a:effectLst/>
                        </a:rPr>
                        <a:t>〒</a:t>
                      </a:r>
                      <a:endParaRPr lang="ja-JP" sz="1000" b="0" kern="100" dirty="0">
                        <a:solidFill>
                          <a:srgbClr val="000000"/>
                        </a:solidFill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7235" marR="672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b="0" kern="100" dirty="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ja-JP" sz="1000" b="0" kern="100" dirty="0">
                        <a:solidFill>
                          <a:srgbClr val="000000"/>
                        </a:solidFill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7235" marR="672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476617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000" b="0" kern="100" dirty="0">
                          <a:solidFill>
                            <a:srgbClr val="000000"/>
                          </a:solidFill>
                          <a:effectLst/>
                        </a:rPr>
                        <a:t>　</a:t>
                      </a:r>
                      <a:endParaRPr lang="ja-JP" sz="1000" b="0" kern="100" dirty="0">
                        <a:solidFill>
                          <a:srgbClr val="000000"/>
                        </a:solidFill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7235" marR="672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321453"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ja-JP" sz="1000" b="0" kern="100" dirty="0">
                        <a:solidFill>
                          <a:srgbClr val="000000"/>
                        </a:solidFill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7235" marR="67235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000" b="0" kern="100" dirty="0" smtClean="0">
                          <a:solidFill>
                            <a:srgbClr val="000000"/>
                          </a:solidFill>
                          <a:effectLst/>
                          <a:latin typeface="Century"/>
                          <a:ea typeface="ＭＳ 明朝"/>
                          <a:cs typeface="Times New Roman"/>
                        </a:rPr>
                        <a:t>電話番号</a:t>
                      </a:r>
                      <a:endParaRPr lang="ja-JP" sz="1000" b="0" kern="100" dirty="0">
                        <a:solidFill>
                          <a:srgbClr val="000000"/>
                        </a:solidFill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7235" marR="672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endParaRPr kumimoji="1" lang="ja-JP" altLang="en-US" sz="1800" dirty="0"/>
                    </a:p>
                  </a:txBody>
                  <a:tcPr marL="67235" marR="672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000" b="0" kern="100" dirty="0">
                        <a:solidFill>
                          <a:srgbClr val="000000"/>
                        </a:solidFill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7235" marR="672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000" b="0" kern="100" dirty="0" smtClean="0">
                          <a:solidFill>
                            <a:srgbClr val="000000"/>
                          </a:solidFill>
                          <a:effectLst/>
                          <a:latin typeface="Century"/>
                          <a:ea typeface="ＭＳ 明朝"/>
                          <a:cs typeface="Times New Roman"/>
                        </a:rPr>
                        <a:t>FAX</a:t>
                      </a:r>
                      <a:r>
                        <a:rPr lang="ja-JP" altLang="en-US" sz="1000" b="0" kern="100" dirty="0" smtClean="0">
                          <a:solidFill>
                            <a:srgbClr val="000000"/>
                          </a:solidFill>
                          <a:effectLst/>
                          <a:latin typeface="Century"/>
                          <a:ea typeface="ＭＳ 明朝"/>
                          <a:cs typeface="Times New Roman"/>
                        </a:rPr>
                        <a:t>番号</a:t>
                      </a:r>
                      <a:endParaRPr lang="ja-JP" sz="1000" b="0" kern="100" dirty="0">
                        <a:solidFill>
                          <a:srgbClr val="000000"/>
                        </a:solidFill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7235" marR="672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kumimoji="1" lang="ja-JP" altLang="en-US" sz="1800" dirty="0"/>
                    </a:p>
                  </a:txBody>
                  <a:tcPr marL="67235" marR="672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246917"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800" b="0" kern="100" dirty="0" smtClean="0">
                          <a:solidFill>
                            <a:srgbClr val="000000"/>
                          </a:solidFill>
                          <a:effectLst/>
                        </a:rPr>
                        <a:t>ふりがな</a:t>
                      </a:r>
                      <a:endParaRPr lang="ja-JP" sz="1000" b="0" kern="100" dirty="0" smtClean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000" b="0" kern="100" dirty="0" smtClean="0">
                          <a:solidFill>
                            <a:srgbClr val="FF0000"/>
                          </a:solidFill>
                          <a:effectLst/>
                        </a:rPr>
                        <a:t>ご自宅</a:t>
                      </a:r>
                      <a:endParaRPr lang="ja-JP" sz="1000" b="0" kern="100" dirty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000" b="0" kern="100" dirty="0" smtClean="0">
                          <a:solidFill>
                            <a:srgbClr val="000000"/>
                          </a:solidFill>
                          <a:effectLst/>
                        </a:rPr>
                        <a:t>住所</a:t>
                      </a:r>
                      <a:endParaRPr lang="en-US" altLang="ja-JP" sz="1000" b="0" kern="100" dirty="0" smtClean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7235" marR="672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 gridSpan="3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1000" b="0" kern="100">
                          <a:solidFill>
                            <a:srgbClr val="000000"/>
                          </a:solidFill>
                          <a:effectLst/>
                        </a:rPr>
                        <a:t>〒</a:t>
                      </a:r>
                      <a:endParaRPr lang="ja-JP" sz="1000" b="0" kern="100">
                        <a:solidFill>
                          <a:srgbClr val="000000"/>
                        </a:solidFill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7235" marR="672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b="0" kern="100" dirty="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ja-JP" sz="1000" b="0" kern="100" dirty="0">
                        <a:solidFill>
                          <a:srgbClr val="000000"/>
                        </a:solidFill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7235" marR="672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461811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000" b="0" kern="100" dirty="0">
                          <a:solidFill>
                            <a:srgbClr val="000000"/>
                          </a:solidFill>
                          <a:effectLst/>
                        </a:rPr>
                        <a:t>　</a:t>
                      </a:r>
                      <a:endParaRPr lang="ja-JP" sz="1000" b="0" kern="100" dirty="0">
                        <a:solidFill>
                          <a:srgbClr val="000000"/>
                        </a:solidFill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7235" marR="672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283171"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ja-JP" sz="1000" b="0" kern="100" dirty="0">
                        <a:solidFill>
                          <a:srgbClr val="000000"/>
                        </a:solidFill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7235" marR="67235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000" b="0" kern="100" dirty="0" smtClean="0">
                          <a:solidFill>
                            <a:srgbClr val="000000"/>
                          </a:solidFill>
                          <a:effectLst/>
                          <a:latin typeface="Century"/>
                          <a:ea typeface="ＭＳ 明朝"/>
                          <a:cs typeface="Times New Roman"/>
                        </a:rPr>
                        <a:t>電話番号</a:t>
                      </a:r>
                      <a:endParaRPr lang="ja-JP" sz="1000" b="0" kern="100" dirty="0">
                        <a:solidFill>
                          <a:srgbClr val="000000"/>
                        </a:solidFill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7235" marR="672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endParaRPr kumimoji="1" lang="ja-JP" altLang="en-US" sz="1800" dirty="0"/>
                    </a:p>
                  </a:txBody>
                  <a:tcPr marL="67235" marR="672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000" b="0" kern="100" dirty="0">
                        <a:solidFill>
                          <a:srgbClr val="000000"/>
                        </a:solidFill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7235" marR="672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000" b="0" kern="100" dirty="0" smtClean="0">
                          <a:solidFill>
                            <a:srgbClr val="000000"/>
                          </a:solidFill>
                          <a:effectLst/>
                          <a:latin typeface="Century"/>
                          <a:ea typeface="ＭＳ 明朝"/>
                          <a:cs typeface="Times New Roman"/>
                        </a:rPr>
                        <a:t>FAX</a:t>
                      </a:r>
                      <a:r>
                        <a:rPr lang="ja-JP" altLang="en-US" sz="1000" b="0" kern="100" dirty="0" smtClean="0">
                          <a:solidFill>
                            <a:srgbClr val="000000"/>
                          </a:solidFill>
                          <a:effectLst/>
                          <a:latin typeface="Century"/>
                          <a:ea typeface="ＭＳ 明朝"/>
                          <a:cs typeface="Times New Roman"/>
                        </a:rPr>
                        <a:t>番号</a:t>
                      </a:r>
                      <a:endParaRPr lang="ja-JP" sz="1000" b="0" kern="100" dirty="0">
                        <a:solidFill>
                          <a:srgbClr val="000000"/>
                        </a:solidFill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7235" marR="672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kumimoji="1" lang="ja-JP" altLang="en-US" sz="1800" dirty="0"/>
                    </a:p>
                  </a:txBody>
                  <a:tcPr marL="67235" marR="672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42523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ja-JP" sz="1000" b="0" kern="100" dirty="0" smtClean="0">
                          <a:solidFill>
                            <a:srgbClr val="000000"/>
                          </a:solidFill>
                          <a:effectLst/>
                        </a:rPr>
                        <a:t>連絡先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000" b="0" kern="100" dirty="0" smtClean="0">
                          <a:solidFill>
                            <a:srgbClr val="000000"/>
                          </a:solidFill>
                          <a:effectLst/>
                        </a:rPr>
                        <a:t>e-mail</a:t>
                      </a:r>
                      <a:endParaRPr lang="ja-JP" altLang="ja-JP" sz="1000" b="0" kern="100" dirty="0" smtClean="0">
                        <a:solidFill>
                          <a:srgbClr val="000000"/>
                        </a:solidFill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7235" marR="672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9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b="0" kern="100" dirty="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ja-JP" sz="1000" b="0" kern="100" dirty="0">
                        <a:solidFill>
                          <a:srgbClr val="000000"/>
                        </a:solidFill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 b="0" kern="100" dirty="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ja-JP" sz="1000" b="0" kern="100" dirty="0">
                        <a:solidFill>
                          <a:srgbClr val="000000"/>
                        </a:solidFill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7235" marR="672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393286"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altLang="en-US" sz="800" b="0" kern="100" dirty="0" smtClean="0">
                          <a:solidFill>
                            <a:srgbClr val="000000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  <a:cs typeface="Times New Roman"/>
                        </a:rPr>
                        <a:t>この講座は</a:t>
                      </a:r>
                      <a:endParaRPr lang="en-US" altLang="ja-JP" sz="800" b="0" kern="100" dirty="0" smtClean="0">
                        <a:solidFill>
                          <a:srgbClr val="000000"/>
                        </a:solidFill>
                        <a:effectLst/>
                        <a:latin typeface="ＭＳ Ｐゴシック" pitchFamily="50" charset="-128"/>
                        <a:ea typeface="ＭＳ Ｐゴシック" pitchFamily="50" charset="-128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altLang="en-US" sz="800" b="0" kern="100" dirty="0" smtClean="0">
                          <a:solidFill>
                            <a:srgbClr val="000000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  <a:cs typeface="Times New Roman"/>
                        </a:rPr>
                        <a:t>どのように知りましたか</a:t>
                      </a:r>
                      <a:endParaRPr lang="ja-JP" sz="900" b="0" kern="100" dirty="0">
                        <a:solidFill>
                          <a:srgbClr val="000000"/>
                        </a:solidFill>
                        <a:effectLst/>
                        <a:latin typeface="ＭＳ Ｐゴシック" pitchFamily="50" charset="-128"/>
                        <a:ea typeface="ＭＳ Ｐゴシック" pitchFamily="50" charset="-128"/>
                        <a:cs typeface="Times New Roman"/>
                      </a:endParaRPr>
                    </a:p>
                  </a:txBody>
                  <a:tcPr marL="67235" marR="672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ja-JP" sz="1000" b="0" kern="100" dirty="0">
                        <a:solidFill>
                          <a:srgbClr val="000000"/>
                        </a:solidFill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7228" marR="67228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8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00" b="0" kern="10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Times New Roman"/>
                        </a:rPr>
                        <a:t>□</a:t>
                      </a:r>
                      <a:r>
                        <a:rPr lang="ja-JP" altLang="en-US" sz="900" b="0" kern="10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Times New Roman"/>
                        </a:rPr>
                        <a:t>講演会で知った　　</a:t>
                      </a:r>
                      <a:r>
                        <a:rPr lang="ja-JP" altLang="en-US" sz="1000" b="0" kern="10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Times New Roman"/>
                        </a:rPr>
                        <a:t>□</a:t>
                      </a:r>
                      <a:r>
                        <a:rPr lang="ja-JP" altLang="en-US" sz="900" b="0" kern="10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Times New Roman"/>
                        </a:rPr>
                        <a:t>知人紹介　　</a:t>
                      </a:r>
                      <a:r>
                        <a:rPr lang="ja-JP" altLang="en-US" sz="1000" b="0" kern="10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Times New Roman"/>
                        </a:rPr>
                        <a:t>□</a:t>
                      </a:r>
                      <a:r>
                        <a:rPr lang="en-US" altLang="ja-JP" sz="900" b="0" kern="10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Times New Roman"/>
                        </a:rPr>
                        <a:t>HP</a:t>
                      </a:r>
                      <a:r>
                        <a:rPr lang="ja-JP" altLang="en-US" sz="900" b="0" kern="10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Times New Roman"/>
                        </a:rPr>
                        <a:t>を見た　　</a:t>
                      </a:r>
                      <a:r>
                        <a:rPr lang="ja-JP" altLang="en-US" sz="1000" b="0" kern="10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Times New Roman"/>
                        </a:rPr>
                        <a:t>□</a:t>
                      </a:r>
                      <a:r>
                        <a:rPr lang="ja-JP" altLang="en-US" sz="900" b="0" kern="10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Times New Roman"/>
                        </a:rPr>
                        <a:t>チラシ・</a:t>
                      </a:r>
                      <a:r>
                        <a:rPr lang="en-US" altLang="ja-JP" sz="900" b="0" kern="10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Times New Roman"/>
                        </a:rPr>
                        <a:t>DM</a:t>
                      </a:r>
                      <a:r>
                        <a:rPr lang="ja-JP" altLang="en-US" sz="900" b="0" kern="10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Times New Roman"/>
                        </a:rPr>
                        <a:t>を見た　　</a:t>
                      </a:r>
                      <a:r>
                        <a:rPr lang="ja-JP" altLang="en-US" sz="1000" b="0" kern="10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Times New Roman"/>
                        </a:rPr>
                        <a:t>□</a:t>
                      </a:r>
                      <a:r>
                        <a:rPr lang="ja-JP" altLang="en-US" sz="900" b="0" kern="10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Times New Roman"/>
                        </a:rPr>
                        <a:t>その他</a:t>
                      </a:r>
                      <a:r>
                        <a:rPr lang="en-US" altLang="ja-JP" sz="900" b="0" kern="10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Times New Roman"/>
                        </a:rPr>
                        <a:t>(</a:t>
                      </a:r>
                      <a:r>
                        <a:rPr lang="ja-JP" altLang="en-US" sz="900" b="0" kern="10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Times New Roman"/>
                        </a:rPr>
                        <a:t>　　　　　　　　　　　　</a:t>
                      </a:r>
                      <a:r>
                        <a:rPr lang="en-US" altLang="ja-JP" sz="900" b="0" kern="10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Times New Roman"/>
                        </a:rPr>
                        <a:t>)</a:t>
                      </a:r>
                      <a:endParaRPr lang="ja-JP" altLang="ja-JP" sz="900" b="0" kern="100" dirty="0" smtClean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67235" marR="672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3" name="AutoShape 231"/>
          <p:cNvSpPr>
            <a:spLocks noChangeArrowheads="1"/>
          </p:cNvSpPr>
          <p:nvPr/>
        </p:nvSpPr>
        <p:spPr bwMode="auto">
          <a:xfrm>
            <a:off x="188640" y="3275856"/>
            <a:ext cx="1368152" cy="360363"/>
          </a:xfrm>
          <a:prstGeom prst="roundRect">
            <a:avLst>
              <a:gd name="adj" fmla="val 25671"/>
            </a:avLst>
          </a:prstGeom>
          <a:solidFill>
            <a:schemeClr val="bg2">
              <a:lumMod val="20000"/>
              <a:lumOff val="80000"/>
            </a:schemeClr>
          </a:solidFill>
          <a:ln w="19050" algn="ctr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/>
          <a:lstStyle/>
          <a:p>
            <a:pPr algn="ctr">
              <a:spcBef>
                <a:spcPct val="20000"/>
              </a:spcBef>
              <a:defRPr/>
            </a:pPr>
            <a:r>
              <a:rPr lang="ja-JP" altLang="en-US" sz="1200" b="1" dirty="0" smtClean="0">
                <a:latin typeface="ＭＳ Ｐゴシック" pitchFamily="50" charset="-128"/>
                <a:ea typeface="ＭＳ Ｐゴシック" pitchFamily="50" charset="-128"/>
              </a:rPr>
              <a:t>受講申込書</a:t>
            </a:r>
            <a:endParaRPr lang="ja-JP" altLang="en-US" sz="1200" b="1" dirty="0"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14" name="AutoShape 231"/>
          <p:cNvSpPr>
            <a:spLocks noChangeArrowheads="1"/>
          </p:cNvSpPr>
          <p:nvPr/>
        </p:nvSpPr>
        <p:spPr bwMode="auto">
          <a:xfrm>
            <a:off x="188640" y="1763688"/>
            <a:ext cx="1296144" cy="360363"/>
          </a:xfrm>
          <a:prstGeom prst="roundRect">
            <a:avLst>
              <a:gd name="adj" fmla="val 25671"/>
            </a:avLst>
          </a:prstGeom>
          <a:solidFill>
            <a:schemeClr val="bg2">
              <a:lumMod val="20000"/>
              <a:lumOff val="80000"/>
            </a:schemeClr>
          </a:solidFill>
          <a:ln w="19050" algn="ctr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/>
          <a:lstStyle/>
          <a:p>
            <a:pPr>
              <a:defRPr/>
            </a:pPr>
            <a:r>
              <a:rPr lang="ja-JP" altLang="en-US" sz="1200" b="1" dirty="0" smtClean="0">
                <a:latin typeface="ＭＳ Ｐゴシック" pitchFamily="50" charset="-128"/>
                <a:ea typeface="ＭＳ Ｐゴシック" pitchFamily="50" charset="-128"/>
              </a:rPr>
              <a:t>お申し込み講座</a:t>
            </a:r>
            <a:endParaRPr lang="ja-JP" altLang="en-US" sz="1200" b="1" dirty="0">
              <a:latin typeface="ＭＳ Ｐゴシック" pitchFamily="50" charset="-128"/>
              <a:ea typeface="ＭＳ Ｐゴシック" pitchFamily="50" charset="-128"/>
            </a:endParaRPr>
          </a:p>
        </p:txBody>
      </p:sp>
      <p:graphicFrame>
        <p:nvGraphicFramePr>
          <p:cNvPr id="18" name="表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8702473"/>
              </p:ext>
            </p:extLst>
          </p:nvPr>
        </p:nvGraphicFramePr>
        <p:xfrm>
          <a:off x="1772816" y="1763688"/>
          <a:ext cx="4945974" cy="1618044"/>
        </p:xfrm>
        <a:graphic>
          <a:graphicData uri="http://schemas.openxmlformats.org/drawingml/2006/table">
            <a:tbl>
              <a:tblPr/>
              <a:tblGrid>
                <a:gridCol w="506374"/>
                <a:gridCol w="1589776"/>
                <a:gridCol w="876883"/>
                <a:gridCol w="1972941"/>
              </a:tblGrid>
              <a:tr h="190260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8164" marR="8164" marT="81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5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日程</a:t>
                      </a:r>
                    </a:p>
                  </a:txBody>
                  <a:tcPr marL="8164" marR="8164" marT="81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5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場所</a:t>
                      </a:r>
                    </a:p>
                  </a:txBody>
                  <a:tcPr marL="8164" marR="8164" marT="81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5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講座名</a:t>
                      </a:r>
                    </a:p>
                  </a:txBody>
                  <a:tcPr marL="8164" marR="8164" marT="81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  <a:tr h="356946">
                <a:tc>
                  <a:txBody>
                    <a:bodyPr/>
                    <a:lstStyle/>
                    <a:p>
                      <a:pPr algn="ctr" fontAlgn="ctr"/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8164" marR="8164" marT="81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50" b="0" i="0" u="none" strike="noStrike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2020/1/26</a:t>
                      </a:r>
                      <a:r>
                        <a:rPr lang="ja-JP" altLang="en-US" sz="1050" b="0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（</a:t>
                      </a:r>
                      <a:r>
                        <a:rPr lang="ja-JP" altLang="en-US" sz="1050" b="0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日</a:t>
                      </a:r>
                      <a:r>
                        <a:rPr lang="en-US" altLang="ja-JP" sz="1050" b="0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)</a:t>
                      </a:r>
                      <a:endParaRPr lang="ja-JP" altLang="en-US" sz="1050" b="0" i="0" u="none" strike="noStrike" dirty="0" smtClean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8164" marR="8164" marT="81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50" b="0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神戸</a:t>
                      </a:r>
                    </a:p>
                  </a:txBody>
                  <a:tcPr marL="8164" marR="8164" marT="81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50" b="0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第</a:t>
                      </a:r>
                      <a:r>
                        <a:rPr lang="en-US" altLang="ja-JP" sz="1050" b="0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58</a:t>
                      </a:r>
                      <a:r>
                        <a:rPr lang="ja-JP" altLang="en-US" sz="1050" b="0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回初級講座</a:t>
                      </a:r>
                      <a:endParaRPr lang="en-US" altLang="ja-JP" sz="1050" b="0" i="0" u="none" strike="noStrike" dirty="0" smtClean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8164" marR="8164" marT="81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6946">
                <a:tc>
                  <a:txBody>
                    <a:bodyPr/>
                    <a:lstStyle/>
                    <a:p>
                      <a:pPr algn="ctr" fontAlgn="ctr"/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8164" marR="8164" marT="81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50" b="0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2020/2/24</a:t>
                      </a:r>
                      <a:r>
                        <a:rPr lang="ja-JP" altLang="en-US" sz="1050" b="0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（月・祝</a:t>
                      </a:r>
                      <a:r>
                        <a:rPr lang="en-US" altLang="ja-JP" sz="1050" b="0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)</a:t>
                      </a:r>
                      <a:endParaRPr lang="ja-JP" altLang="en-US" sz="1050" b="0" i="0" u="none" strike="noStrike" dirty="0" smtClean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8164" marR="8164" marT="81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50" b="0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名古屋</a:t>
                      </a:r>
                    </a:p>
                  </a:txBody>
                  <a:tcPr marL="8164" marR="8164" marT="81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50" b="0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第</a:t>
                      </a:r>
                      <a:r>
                        <a:rPr lang="en-US" altLang="ja-JP" sz="1050" b="0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59</a:t>
                      </a:r>
                      <a:r>
                        <a:rPr lang="ja-JP" altLang="en-US" sz="1050" b="0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回初級講座</a:t>
                      </a:r>
                      <a:endParaRPr lang="en-US" altLang="ja-JP" sz="1050" b="0" i="0" u="none" strike="noStrike" dirty="0" smtClean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8164" marR="8164" marT="81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6946">
                <a:tc>
                  <a:txBody>
                    <a:bodyPr/>
                    <a:lstStyle/>
                    <a:p>
                      <a:pPr algn="ctr" fontAlgn="ctr"/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8164" marR="8164" marT="81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50" b="0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2020/2/22</a:t>
                      </a:r>
                      <a:r>
                        <a:rPr lang="ja-JP" altLang="en-US" sz="1050" b="0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・</a:t>
                      </a:r>
                      <a:r>
                        <a:rPr lang="en-US" altLang="ja-JP" sz="1050" b="0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23</a:t>
                      </a:r>
                      <a:r>
                        <a:rPr lang="ja-JP" altLang="en-US" sz="1050" b="0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・</a:t>
                      </a:r>
                      <a:r>
                        <a:rPr lang="en-US" altLang="ja-JP" sz="1050" b="0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23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50" b="0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3</a:t>
                      </a:r>
                      <a:r>
                        <a:rPr lang="ja-JP" altLang="en-US" sz="1050" b="0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日間コース                </a:t>
                      </a:r>
                      <a:r>
                        <a:rPr lang="en-US" altLang="ja-JP" sz="1050" b="0" i="0" u="none" strike="noStrike" baseline="0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  </a:t>
                      </a:r>
                      <a:endParaRPr lang="ja-JP" altLang="en-US" sz="1050" b="0" i="0" u="none" strike="noStrike" dirty="0" smtClean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8164" marR="8164" marT="81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50" b="0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名古屋</a:t>
                      </a:r>
                      <a:endParaRPr lang="ja-JP" altLang="en-US" sz="1050" b="0" i="0" u="none" strike="noStrike" dirty="0" smtClean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8164" marR="8164" marT="81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50" b="0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第２２回上級</a:t>
                      </a:r>
                      <a:r>
                        <a:rPr lang="ja-JP" altLang="en-US" sz="1050" b="0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講座</a:t>
                      </a:r>
                      <a:endParaRPr lang="en-US" altLang="ja-JP" sz="1050" b="0" i="0" u="none" strike="noStrike" dirty="0" smtClean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8164" marR="8164" marT="81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6946">
                <a:tc>
                  <a:txBody>
                    <a:bodyPr/>
                    <a:lstStyle/>
                    <a:p>
                      <a:pPr algn="ctr" fontAlgn="ctr"/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8164" marR="8164" marT="81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50" b="0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2020/5/10</a:t>
                      </a:r>
                      <a:r>
                        <a:rPr lang="ja-JP" altLang="en-US" sz="1050" b="0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（</a:t>
                      </a:r>
                      <a:r>
                        <a:rPr lang="ja-JP" altLang="en-US" sz="1050" b="0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日</a:t>
                      </a:r>
                      <a:r>
                        <a:rPr lang="en-US" altLang="ja-JP" sz="1050" b="0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)</a:t>
                      </a:r>
                      <a:endParaRPr lang="ja-JP" altLang="en-US" sz="1050" b="0" i="0" u="none" strike="noStrike" dirty="0" smtClean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8164" marR="8164" marT="81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50" b="0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東京</a:t>
                      </a:r>
                      <a:endParaRPr lang="ja-JP" altLang="en-US" sz="1050" b="0" i="0" u="none" strike="noStrike" dirty="0" smtClean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8164" marR="8164" marT="81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50" b="0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第</a:t>
                      </a:r>
                      <a:r>
                        <a:rPr lang="en-US" altLang="ja-JP" sz="1050" b="0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60</a:t>
                      </a:r>
                      <a:r>
                        <a:rPr lang="ja-JP" altLang="en-US" sz="1050" b="0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回</a:t>
                      </a:r>
                      <a:r>
                        <a:rPr lang="ja-JP" altLang="en-US" sz="1050" b="0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初級講座</a:t>
                      </a:r>
                      <a:endParaRPr lang="en-US" altLang="ja-JP" sz="1050" b="0" i="0" u="none" strike="noStrike" dirty="0" smtClean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8164" marR="8164" marT="81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2" name="角丸四角形吹き出し 21"/>
          <p:cNvSpPr/>
          <p:nvPr/>
        </p:nvSpPr>
        <p:spPr bwMode="auto">
          <a:xfrm>
            <a:off x="116632" y="2411760"/>
            <a:ext cx="1484784" cy="720080"/>
          </a:xfrm>
          <a:prstGeom prst="wedgeRoundRectCallout">
            <a:avLst>
              <a:gd name="adj1" fmla="val 57224"/>
              <a:gd name="adj2" fmla="val -75460"/>
              <a:gd name="adj3" fmla="val 16667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G丸ｺﾞｼｯｸM-PRO" pitchFamily="50" charset="-128"/>
                <a:ea typeface="HG丸ｺﾞｼｯｸM-PRO" pitchFamily="50" charset="-128"/>
              </a:rPr>
              <a:t>受講希望の講座に</a:t>
            </a:r>
            <a:endParaRPr kumimoji="1" lang="en-US" altLang="ja-JP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G丸ｺﾞｼｯｸM-PRO" pitchFamily="50" charset="-128"/>
              <a:ea typeface="HG丸ｺﾞｼｯｸM-PRO" pitchFamily="50" charset="-128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G丸ｺﾞｼｯｸM-PRO" pitchFamily="50" charset="-128"/>
                <a:ea typeface="HG丸ｺﾞｼｯｸM-PRO" pitchFamily="50" charset="-128"/>
              </a:rPr>
              <a:t>○をつけてください</a:t>
            </a:r>
          </a:p>
        </p:txBody>
      </p:sp>
      <p:sp>
        <p:nvSpPr>
          <p:cNvPr id="23" name="テキスト ボックス 11"/>
          <p:cNvSpPr txBox="1">
            <a:spLocks noChangeArrowheads="1"/>
          </p:cNvSpPr>
          <p:nvPr/>
        </p:nvSpPr>
        <p:spPr bwMode="auto">
          <a:xfrm>
            <a:off x="284601" y="8224838"/>
            <a:ext cx="6740525" cy="820225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kumimoji="1" sz="80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defRPr>
            </a:lvl1pPr>
            <a:lvl2pPr marL="742950" indent="-285750" eaLnBrk="0" hangingPunct="0">
              <a:defRPr kumimoji="1" sz="80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defRPr>
            </a:lvl2pPr>
            <a:lvl3pPr marL="1143000" indent="-228600" eaLnBrk="0" hangingPunct="0">
              <a:defRPr kumimoji="1" sz="80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defRPr>
            </a:lvl3pPr>
            <a:lvl4pPr marL="1600200" indent="-228600" eaLnBrk="0" hangingPunct="0">
              <a:defRPr kumimoji="1" sz="80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defRPr>
            </a:lvl4pPr>
            <a:lvl5pPr marL="2057400" indent="-228600" eaLnBrk="0" hangingPunct="0">
              <a:defRPr kumimoji="1" sz="80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80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80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80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80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defRPr>
            </a:lvl9pPr>
          </a:lstStyle>
          <a:p>
            <a:pPr algn="l">
              <a:spcBef>
                <a:spcPct val="0"/>
              </a:spcBef>
              <a:defRPr/>
            </a:pPr>
            <a:r>
              <a:rPr lang="ja-JP" altLang="en-US" sz="1050" dirty="0" smtClean="0"/>
              <a:t>　</a:t>
            </a:r>
            <a:r>
              <a:rPr lang="ja-JP" altLang="en-US" dirty="0" smtClean="0"/>
              <a:t>  </a:t>
            </a:r>
            <a:r>
              <a:rPr lang="en-US" altLang="ja-JP" dirty="0" smtClean="0"/>
              <a:t>※</a:t>
            </a:r>
            <a:r>
              <a:rPr lang="ja-JP" altLang="en-US" dirty="0" smtClean="0"/>
              <a:t>お支払い方法は、</a:t>
            </a:r>
            <a:r>
              <a:rPr lang="en-US" altLang="ja-JP" b="1" dirty="0" smtClean="0"/>
              <a:t>FAX</a:t>
            </a:r>
            <a:r>
              <a:rPr lang="ja-JP" altLang="en-US" b="1" dirty="0" err="1" smtClean="0"/>
              <a:t>にて</a:t>
            </a:r>
            <a:r>
              <a:rPr lang="ja-JP" altLang="en-US" dirty="0" smtClean="0"/>
              <a:t>ご連絡いたします。</a:t>
            </a:r>
            <a:endParaRPr lang="en-US" altLang="ja-JP" dirty="0" smtClean="0"/>
          </a:p>
          <a:p>
            <a:pPr algn="l" eaLnBrk="1" hangingPunct="1">
              <a:defRPr/>
            </a:pPr>
            <a:r>
              <a:rPr lang="ja-JP" altLang="en-US" dirty="0" smtClean="0"/>
              <a:t>　　</a:t>
            </a:r>
            <a:r>
              <a:rPr lang="en-US" altLang="ja-JP" dirty="0" smtClean="0"/>
              <a:t>※</a:t>
            </a:r>
            <a:r>
              <a:rPr lang="ja-JP" altLang="en-US" dirty="0" smtClean="0"/>
              <a:t>受講料お支払い後のキャンセルについては講座日の１５営業日前までにキャンセルのご連絡をいただいた場合のみ</a:t>
            </a:r>
            <a:br>
              <a:rPr lang="ja-JP" altLang="en-US" dirty="0" smtClean="0"/>
            </a:br>
            <a:r>
              <a:rPr lang="ja-JP" altLang="en-US" dirty="0" smtClean="0"/>
              <a:t>　　　受講料の１０％の手数料を差し引き、銀行振込にて返金いたします。</a:t>
            </a:r>
            <a:r>
              <a:rPr lang="ja-JP" altLang="en-US" u="sng" dirty="0" smtClean="0"/>
              <a:t>以後は返金されませんので、ご注意ください</a:t>
            </a:r>
            <a:r>
              <a:rPr lang="ja-JP" altLang="en-US" dirty="0" smtClean="0"/>
              <a:t>。</a:t>
            </a:r>
            <a:endParaRPr lang="en-US" altLang="ja-JP" dirty="0" smtClean="0"/>
          </a:p>
          <a:p>
            <a:pPr algn="l" eaLnBrk="1" hangingPunct="1">
              <a:defRPr/>
            </a:pPr>
            <a:r>
              <a:rPr lang="ja-JP" altLang="en-US" dirty="0" smtClean="0"/>
              <a:t>　　</a:t>
            </a:r>
            <a:r>
              <a:rPr lang="en-US" altLang="ja-JP" dirty="0" smtClean="0"/>
              <a:t>※</a:t>
            </a:r>
            <a:r>
              <a:rPr lang="ja-JP" altLang="en-US" dirty="0" smtClean="0"/>
              <a:t>当方にて</a:t>
            </a:r>
            <a:r>
              <a:rPr lang="ja-JP" altLang="en-US" b="1" u="sng" dirty="0" smtClean="0"/>
              <a:t>振込確認ができ次第、申込み完了</a:t>
            </a:r>
            <a:r>
              <a:rPr lang="ja-JP" altLang="en-US" dirty="0" smtClean="0"/>
              <a:t>といたしますので、ご注意ください。　　</a:t>
            </a:r>
            <a:endParaRPr lang="en-US" altLang="ja-JP" dirty="0"/>
          </a:p>
          <a:p>
            <a:pPr algn="l" eaLnBrk="1" hangingPunct="1">
              <a:defRPr/>
            </a:pPr>
            <a:r>
              <a:rPr lang="ja-JP" altLang="en-US" dirty="0" smtClean="0"/>
              <a:t>　　</a:t>
            </a:r>
            <a:r>
              <a:rPr lang="en-US" altLang="ja-JP" dirty="0" smtClean="0"/>
              <a:t>※</a:t>
            </a:r>
            <a:r>
              <a:rPr lang="ja-JP" altLang="en-US" dirty="0"/>
              <a:t>領収書</a:t>
            </a:r>
            <a:r>
              <a:rPr lang="ja-JP" altLang="en-US" dirty="0" smtClean="0"/>
              <a:t>は発行いたしかねます。</a:t>
            </a:r>
            <a:endParaRPr lang="en-US" altLang="ja-JP" dirty="0"/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1628800" y="3419872"/>
            <a:ext cx="41044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ja-JP" altLang="en-US" sz="1200" b="1" dirty="0" smtClean="0"/>
              <a:t>すべての項目に必ずご記入ください</a:t>
            </a:r>
            <a:endParaRPr kumimoji="1" lang="en-US" altLang="ja-JP" sz="1200" b="1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CFFCC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G丸ｺﾞｼｯｸM-PRO" pitchFamily="50" charset="-128"/>
            <a:ea typeface="HG丸ｺﾞｼｯｸM-PRO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CFFCC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G丸ｺﾞｼｯｸM-PRO" pitchFamily="50" charset="-128"/>
            <a:ea typeface="HG丸ｺﾞｼｯｸM-PRO" pitchFamily="50" charset="-128"/>
          </a:defRPr>
        </a:defPPr>
      </a:lstStyle>
    </a:ln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4109</TotalTime>
  <Words>162</Words>
  <Application>Microsoft Office PowerPoint</Application>
  <PresentationFormat>画面に合わせる (4:3)</PresentationFormat>
  <Paragraphs>73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HG丸ｺﾞｼｯｸM-PRO</vt:lpstr>
      <vt:lpstr>ＭＳ Ｐゴシック</vt:lpstr>
      <vt:lpstr>ＭＳ Ｐ明朝</vt:lpstr>
      <vt:lpstr>ＭＳ 明朝</vt:lpstr>
      <vt:lpstr>Arial</vt:lpstr>
      <vt:lpstr>Century</vt:lpstr>
      <vt:lpstr>Times New Roman</vt:lpstr>
      <vt:lpstr>標準デザイン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スリープマスター養成講座 のご案内</dc:title>
  <dc:creator>user1</dc:creator>
  <cp:lastModifiedBy>atsuko</cp:lastModifiedBy>
  <cp:revision>396</cp:revision>
  <cp:lastPrinted>2019-08-01T00:23:33Z</cp:lastPrinted>
  <dcterms:created xsi:type="dcterms:W3CDTF">2005-12-21T07:48:31Z</dcterms:created>
  <dcterms:modified xsi:type="dcterms:W3CDTF">2019-08-01T00:23:48Z</dcterms:modified>
</cp:coreProperties>
</file>